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1" r:id="rId9"/>
  </p:sldIdLst>
  <p:sldSz cx="12192000" cy="6858000"/>
  <p:notesSz cx="6858000" cy="9144000"/>
  <p:defaultTextStyle>
    <a:defPPr>
      <a:defRPr lang="en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5"/>
  </p:normalViewPr>
  <p:slideViewPr>
    <p:cSldViewPr snapToGrid="0">
      <p:cViewPr varScale="1">
        <p:scale>
          <a:sx n="104" d="100"/>
          <a:sy n="104" d="100"/>
        </p:scale>
        <p:origin x="232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31FE55-35ED-BE4E-AE87-E2D64EDA1D08}" type="datetimeFigureOut">
              <a:rPr lang="en-FR" smtClean="0"/>
              <a:t>05/01/2024</a:t>
            </a:fld>
            <a:endParaRPr lang="en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9D445E-839E-7243-92F7-694CFE45B769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40508079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9D445E-839E-7243-92F7-694CFE45B769}" type="slidenum">
              <a:rPr lang="en-FR" smtClean="0"/>
              <a:t>1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7207018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0E7264-81A3-1300-2329-28245F3F6C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10B6B1-7472-BA6C-19C3-CD1DFF1B07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D09E53-E174-A0B1-CB7D-AA4E031227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8F2A9-6130-154A-BFE5-85EDFA67C011}" type="datetimeFigureOut">
              <a:rPr lang="en-FR" smtClean="0"/>
              <a:t>05/01/2024</a:t>
            </a:fld>
            <a:endParaRPr lang="en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814ACB-900E-B519-5E83-AA1A023677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2859CB-232F-635B-1419-6BAD3E52C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CBB884-D8DC-5E4C-9F6B-4C83D5575E97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31242607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37F0F-72FD-E6A0-652D-905C5CF49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3EE2024-09FB-F92D-8E21-2CE31D6800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8B4D4E-2C30-FDD9-B961-CDF891B311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8F2A9-6130-154A-BFE5-85EDFA67C011}" type="datetimeFigureOut">
              <a:rPr lang="en-FR" smtClean="0"/>
              <a:t>05/01/2024</a:t>
            </a:fld>
            <a:endParaRPr lang="en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57C1CB-0823-70E2-3267-FC11D49344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3BF68E-61C9-B32D-1496-78DFAC5533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CBB884-D8DC-5E4C-9F6B-4C83D5575E97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31887215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779B641-E18C-6552-B296-A3E14B220E6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7EE8C91-6498-2454-20E5-32AF89C011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E54232-7ECF-4092-2BF3-CF3B23FC4F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8F2A9-6130-154A-BFE5-85EDFA67C011}" type="datetimeFigureOut">
              <a:rPr lang="en-FR" smtClean="0"/>
              <a:t>05/01/2024</a:t>
            </a:fld>
            <a:endParaRPr lang="en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DC76E0-4AB3-E252-D892-947BDCE121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FE6C6E-C745-10AA-AEE0-FFE532F54D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CBB884-D8DC-5E4C-9F6B-4C83D5575E97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34215565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C0D8E-BB91-3DB9-C096-25E212EC7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07A88E-BDCF-0069-DBCF-C602AE7450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90DD23-BA91-09D3-C1EC-AD2179DC3C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8F2A9-6130-154A-BFE5-85EDFA67C011}" type="datetimeFigureOut">
              <a:rPr lang="en-FR" smtClean="0"/>
              <a:t>05/01/2024</a:t>
            </a:fld>
            <a:endParaRPr lang="en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629244-C20F-CB3D-DD4D-CAE9A0DB64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FDDFF3-0ACA-38C9-3043-BC7B79641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CBB884-D8DC-5E4C-9F6B-4C83D5575E97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9942369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2BF51-034B-C754-65B0-A8DBA0703E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6F37DD-499C-0981-4F0B-4D5C6BDEB9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E78D9B-3C74-8878-AF7B-C10D647D6C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8F2A9-6130-154A-BFE5-85EDFA67C011}" type="datetimeFigureOut">
              <a:rPr lang="en-FR" smtClean="0"/>
              <a:t>05/01/2024</a:t>
            </a:fld>
            <a:endParaRPr lang="en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886CA4-CD45-A1EE-9538-1C3C9C5F28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0F359A-6E9E-4F1B-E26C-0A8A8CA23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CBB884-D8DC-5E4C-9F6B-4C83D5575E97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4912503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10F9C-6C47-ED86-D569-A86086F02D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B64372-072E-AFDE-E583-0CEE2FA73A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D21196-78FE-3EF7-D4A0-8766A72502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7AF28A-0251-070D-BE80-7A2F8A7B3F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8F2A9-6130-154A-BFE5-85EDFA67C011}" type="datetimeFigureOut">
              <a:rPr lang="en-FR" smtClean="0"/>
              <a:t>05/01/2024</a:t>
            </a:fld>
            <a:endParaRPr lang="en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892FB7-49E5-29D1-A012-6D7D926C12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4A9CF1-4608-D77B-F645-A6E1A71233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CBB884-D8DC-5E4C-9F6B-4C83D5575E97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613071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D16A2-C21F-B0F4-1008-7A814AB86A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D861D8-E013-80EA-AA3F-896A69D057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233830-A032-3BD0-5A15-428078C6C8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FB5E311-CFDB-AA82-4E12-45E209BAC7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032DA1-74FD-852D-5579-648AE6E2FFE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D14FC9B-E0D7-651C-4017-E6207762D6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8F2A9-6130-154A-BFE5-85EDFA67C011}" type="datetimeFigureOut">
              <a:rPr lang="en-FR" smtClean="0"/>
              <a:t>05/01/2024</a:t>
            </a:fld>
            <a:endParaRPr lang="en-F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12C1CFA-D40F-281A-C189-2CFEA1F31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A3A3271-3E11-76DD-3AA2-A6735587E8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CBB884-D8DC-5E4C-9F6B-4C83D5575E97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4109478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4ECC88-5F0C-10CC-8E41-0394D3E99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D55C33-C2A8-5C2C-2013-61A416C62E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8F2A9-6130-154A-BFE5-85EDFA67C011}" type="datetimeFigureOut">
              <a:rPr lang="en-FR" smtClean="0"/>
              <a:t>05/01/2024</a:t>
            </a:fld>
            <a:endParaRPr lang="en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E35ADE-C279-264C-E608-2A340C76BE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45377A-9EFD-5DF0-EBDE-1C924B109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CBB884-D8DC-5E4C-9F6B-4C83D5575E97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2821232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9579E8-A69A-837C-787C-27D1DB92D5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8F2A9-6130-154A-BFE5-85EDFA67C011}" type="datetimeFigureOut">
              <a:rPr lang="en-FR" smtClean="0"/>
              <a:t>05/01/2024</a:t>
            </a:fld>
            <a:endParaRPr lang="en-F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227C449-42A0-6504-3CC0-AAFFED4C82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3C9E62-ADCB-17A7-82D3-94ADA93C58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CBB884-D8DC-5E4C-9F6B-4C83D5575E97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7801005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ED9425-DE02-1A93-3737-F3BA1C30F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F14B14-3652-F652-00FF-C0D05095E2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B2132F-8879-47C1-CD00-AB1595D2B8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27FEC1-8F89-093F-F592-EE72B65C27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8F2A9-6130-154A-BFE5-85EDFA67C011}" type="datetimeFigureOut">
              <a:rPr lang="en-FR" smtClean="0"/>
              <a:t>05/01/2024</a:t>
            </a:fld>
            <a:endParaRPr lang="en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A0D526-A415-4D6D-A5CA-AF8A5E09D6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AB86C6-501C-CC28-2D69-3B2BEFF3E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CBB884-D8DC-5E4C-9F6B-4C83D5575E97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1415159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7A3D3A-7327-6FC2-0534-C5CE4F7491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908D06B-64C4-8E21-976F-E2C675A10CC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D70214-D46C-152B-BE4D-A4D174A1C7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09D22E-C41B-54DE-5437-BA04E2D92F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8F2A9-6130-154A-BFE5-85EDFA67C011}" type="datetimeFigureOut">
              <a:rPr lang="en-FR" smtClean="0"/>
              <a:t>05/01/2024</a:t>
            </a:fld>
            <a:endParaRPr lang="en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EA097D-2593-FCC0-57EA-704F6D73E0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8249DB-28C5-F23C-DC2D-90861B4E3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CBB884-D8DC-5E4C-9F6B-4C83D5575E97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8183137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473B61-C2C2-D5E7-B4EA-D288A901D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83E5D5-EEAA-8F8B-2EF0-559ABA958C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3FBEC6-6E2C-682F-6470-0B9BFD4982B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D8F2A9-6130-154A-BFE5-85EDFA67C011}" type="datetimeFigureOut">
              <a:rPr lang="en-FR" smtClean="0"/>
              <a:t>05/01/2024</a:t>
            </a:fld>
            <a:endParaRPr lang="en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D02934-2F69-900B-4DE9-50A9173A7D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E4941E-7CA3-F98E-8CB2-0FD761BCF4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CBB884-D8DC-5E4C-9F6B-4C83D5575E97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9176440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10 best tyres in the world">
            <a:extLst>
              <a:ext uri="{FF2B5EF4-FFF2-40B4-BE49-F238E27FC236}">
                <a16:creationId xmlns:a16="http://schemas.microsoft.com/office/drawing/2014/main" id="{A20F3B54-7FA5-166D-4A63-97732777AC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67" r="16970" b="1"/>
          <a:stretch/>
        </p:blipFill>
        <p:spPr bwMode="auto">
          <a:xfrm>
            <a:off x="3523488" y="10"/>
            <a:ext cx="866851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3" name="Rectangle 1032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4E19DC-6A23-43FC-996B-B8BD55BA5D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n-FR" sz="4800" b="1" dirty="0"/>
              <a:t>Tyre Quality Classification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636BAE-4A52-DA6F-0ABC-F9E7255C31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 lnSpcReduction="10000"/>
          </a:bodyPr>
          <a:lstStyle/>
          <a:p>
            <a:pPr algn="l"/>
            <a:r>
              <a:rPr lang="en-GB" b="1" dirty="0"/>
              <a:t>NIE-MVI</a:t>
            </a:r>
            <a:r>
              <a:rPr lang="en-GB" dirty="0"/>
              <a:t> </a:t>
            </a:r>
          </a:p>
          <a:p>
            <a:pPr algn="l"/>
            <a:r>
              <a:rPr lang="en-GB" sz="2000" dirty="0"/>
              <a:t>- </a:t>
            </a:r>
          </a:p>
          <a:p>
            <a:pPr algn="l"/>
            <a:r>
              <a:rPr lang="en-GB" sz="2000" i="1" dirty="0"/>
              <a:t>Computational Intelligence Methods</a:t>
            </a:r>
            <a:endParaRPr lang="en-FR" sz="2000" i="1" dirty="0"/>
          </a:p>
        </p:txBody>
      </p:sp>
      <p:sp>
        <p:nvSpPr>
          <p:cNvPr id="1035" name="Rectangle 103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37" name="Rectangle 103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811784-C5C1-B4DA-00E9-7C68F23CEB86}"/>
              </a:ext>
            </a:extLst>
          </p:cNvPr>
          <p:cNvSpPr txBox="1"/>
          <p:nvPr/>
        </p:nvSpPr>
        <p:spPr>
          <a:xfrm>
            <a:off x="1075038" y="76611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FR" dirty="0"/>
          </a:p>
        </p:txBody>
      </p:sp>
    </p:spTree>
    <p:extLst>
      <p:ext uri="{BB962C8B-B14F-4D97-AF65-F5344CB8AC3E}">
        <p14:creationId xmlns:p14="http://schemas.microsoft.com/office/powerpoint/2010/main" val="18538085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B7AA289-D18E-3FA7-CAAA-9E6C071275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0449" y="405278"/>
            <a:ext cx="7531100" cy="1435100"/>
          </a:xfrm>
          <a:prstGeom prst="rect">
            <a:avLst/>
          </a:prstGeom>
        </p:spPr>
      </p:pic>
      <p:pic>
        <p:nvPicPr>
          <p:cNvPr id="1026" name="Picture 2" descr="The construction of the CNN model. | Download Scientific Diagram">
            <a:extLst>
              <a:ext uri="{FF2B5EF4-FFF2-40B4-BE49-F238E27FC236}">
                <a16:creationId xmlns:a16="http://schemas.microsoft.com/office/drawing/2014/main" id="{5FE8467F-3AF3-516D-AB05-6D66432D74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550" y="3364088"/>
            <a:ext cx="9932897" cy="3307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FD8F367-E46F-E795-27DB-D0FBED1FF363}"/>
              </a:ext>
            </a:extLst>
          </p:cNvPr>
          <p:cNvSpPr txBox="1"/>
          <p:nvPr/>
        </p:nvSpPr>
        <p:spPr>
          <a:xfrm>
            <a:off x="3694539" y="2125179"/>
            <a:ext cx="480291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0" i="0" u="none" strike="noStrike" dirty="0" err="1">
                <a:effectLst/>
                <a:latin typeface="Courier New" panose="02070309020205020404" pitchFamily="49" charset="0"/>
              </a:rPr>
              <a:t>tf.keras.utils.image_dataset_from_directory</a:t>
            </a:r>
            <a:endParaRPr lang="en-GB" sz="1400" b="0" i="0" u="none" strike="noStrike" dirty="0">
              <a:effectLst/>
              <a:latin typeface="Courier New" panose="02070309020205020404" pitchFamily="49" charset="0"/>
            </a:endParaRPr>
          </a:p>
          <a:p>
            <a:r>
              <a:rPr lang="en-GB" sz="1400" b="0" i="0" u="none" strike="noStrike" dirty="0" err="1">
                <a:effectLst/>
                <a:latin typeface="Courier New" panose="02070309020205020404" pitchFamily="49" charset="0"/>
              </a:rPr>
              <a:t>tf.keras.Sequential</a:t>
            </a:r>
            <a:endParaRPr lang="en-GB" sz="1400" b="0" i="0" u="none" strike="noStrike" dirty="0">
              <a:effectLst/>
              <a:latin typeface="Courier New" panose="02070309020205020404" pitchFamily="49" charset="0"/>
            </a:endParaRPr>
          </a:p>
          <a:p>
            <a:r>
              <a:rPr lang="en-GB" sz="1400" b="0" i="0" u="none" strike="noStrike" dirty="0" err="1">
                <a:effectLst/>
                <a:latin typeface="Courier New" panose="02070309020205020404" pitchFamily="49" charset="0"/>
              </a:rPr>
              <a:t>tensorflow.keras.models</a:t>
            </a:r>
            <a:endParaRPr lang="en-GB" sz="1400" b="0" i="0" u="none" strike="noStrike" dirty="0">
              <a:effectLst/>
              <a:latin typeface="Courier New" panose="02070309020205020404" pitchFamily="49" charset="0"/>
            </a:endParaRPr>
          </a:p>
          <a:p>
            <a:r>
              <a:rPr lang="en-GB" sz="1400" b="0" i="0" u="none" strike="noStrike" dirty="0" err="1">
                <a:effectLst/>
                <a:latin typeface="Courier New" panose="02070309020205020404" pitchFamily="49" charset="0"/>
              </a:rPr>
              <a:t>tensorflow.keras.optimizers</a:t>
            </a:r>
            <a:endParaRPr lang="en-GB" sz="1400" b="0" i="0" u="none" strike="noStrike" dirty="0">
              <a:effectLst/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12085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9894E76-82F0-549F-D398-2C528ED69F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1291" y="822820"/>
            <a:ext cx="2644170" cy="190194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B068BB8-4AF2-BCC6-381E-BE385459C2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8538" y="1550773"/>
            <a:ext cx="4703594" cy="37564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AE753FC-3316-22ED-DB5F-CEEAA360692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555"/>
          <a:stretch/>
        </p:blipFill>
        <p:spPr>
          <a:xfrm>
            <a:off x="939868" y="3075008"/>
            <a:ext cx="4367017" cy="345960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F0BA539-C471-F840-AA16-F4E23333C3F4}"/>
              </a:ext>
            </a:extLst>
          </p:cNvPr>
          <p:cNvSpPr txBox="1"/>
          <p:nvPr/>
        </p:nvSpPr>
        <p:spPr>
          <a:xfrm>
            <a:off x="200722" y="0"/>
            <a:ext cx="9793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3200" b="1" u="sng" dirty="0">
                <a:latin typeface="+mj-lt"/>
                <a:ea typeface="+mj-ea"/>
                <a:cs typeface="+mj-cs"/>
              </a:rPr>
              <a:t>Data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471051-3528-FD90-6BCA-A899E7ED2A1E}"/>
              </a:ext>
            </a:extLst>
          </p:cNvPr>
          <p:cNvSpPr txBox="1"/>
          <p:nvPr/>
        </p:nvSpPr>
        <p:spPr>
          <a:xfrm>
            <a:off x="7158531" y="5732020"/>
            <a:ext cx="3594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dirty="0"/>
              <a:t>- No need of scaling according to me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B0CA5AB-E0FC-F66E-9643-779F471BB7FB}"/>
              </a:ext>
            </a:extLst>
          </p:cNvPr>
          <p:cNvSpPr txBox="1"/>
          <p:nvPr/>
        </p:nvSpPr>
        <p:spPr>
          <a:xfrm>
            <a:off x="7853701" y="941314"/>
            <a:ext cx="22038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dirty="0"/>
              <a:t>- 1856 images in total</a:t>
            </a:r>
          </a:p>
        </p:txBody>
      </p:sp>
    </p:spTree>
    <p:extLst>
      <p:ext uri="{BB962C8B-B14F-4D97-AF65-F5344CB8AC3E}">
        <p14:creationId xmlns:p14="http://schemas.microsoft.com/office/powerpoint/2010/main" val="34069505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97BD95B-F2CB-7C6D-AA34-C3228708B0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5240"/>
          <a:stretch/>
        </p:blipFill>
        <p:spPr>
          <a:xfrm>
            <a:off x="538975" y="1530329"/>
            <a:ext cx="5937622" cy="43513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D4A8077-5937-9600-8C30-5DF581410A4C}"/>
              </a:ext>
            </a:extLst>
          </p:cNvPr>
          <p:cNvSpPr txBox="1"/>
          <p:nvPr/>
        </p:nvSpPr>
        <p:spPr>
          <a:xfrm>
            <a:off x="211873" y="223025"/>
            <a:ext cx="48284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3200" b="1" u="sng" dirty="0">
                <a:latin typeface="+mj-lt"/>
                <a:ea typeface="+mj-ea"/>
                <a:cs typeface="+mj-cs"/>
              </a:rPr>
              <a:t>Preprocessing and splitting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B69284-010A-91B8-DE49-2CE05D285C71}"/>
              </a:ext>
            </a:extLst>
          </p:cNvPr>
          <p:cNvSpPr txBox="1"/>
          <p:nvPr/>
        </p:nvSpPr>
        <p:spPr>
          <a:xfrm>
            <a:off x="7136780" y="2136338"/>
            <a:ext cx="451624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dirty="0"/>
              <a:t>- Fix batch size</a:t>
            </a:r>
            <a:r>
              <a:rPr lang="en-GB" dirty="0">
                <a:solidFill>
                  <a:srgbClr val="0C0D0E"/>
                </a:solidFill>
                <a:latin typeface="-apple-system"/>
              </a:rPr>
              <a:t> (</a:t>
            </a:r>
            <a:r>
              <a:rPr lang="en-GB" b="0" i="0" u="none" strike="noStrike" dirty="0">
                <a:solidFill>
                  <a:srgbClr val="0C0D0E"/>
                </a:solidFill>
                <a:effectLst/>
                <a:latin typeface="-apple-system"/>
              </a:rPr>
              <a:t>number of samples that will be propagated through the network each iteration).</a:t>
            </a:r>
            <a:endParaRPr lang="en-FR" dirty="0"/>
          </a:p>
          <a:p>
            <a:endParaRPr lang="en-FR" dirty="0"/>
          </a:p>
          <a:p>
            <a:endParaRPr lang="en-FR" dirty="0"/>
          </a:p>
          <a:p>
            <a:r>
              <a:rPr lang="en-FR" dirty="0"/>
              <a:t>- Split training and validation set</a:t>
            </a:r>
          </a:p>
          <a:p>
            <a:endParaRPr lang="en-FR" dirty="0"/>
          </a:p>
          <a:p>
            <a:endParaRPr lang="en-FR" dirty="0"/>
          </a:p>
          <a:p>
            <a:r>
              <a:rPr lang="en-FR" dirty="0"/>
              <a:t>- Set an input image so </a:t>
            </a:r>
            <a:r>
              <a:rPr lang="en-GB" b="0" i="0" u="none" strike="noStrike" dirty="0">
                <a:solidFill>
                  <a:srgbClr val="0C0D0E"/>
                </a:solidFill>
                <a:effectLst/>
                <a:latin typeface="-apple-system"/>
              </a:rPr>
              <a:t>that your image is not too small to extract information and all the images have the same resolutions.</a:t>
            </a:r>
            <a:endParaRPr lang="en-FR" dirty="0"/>
          </a:p>
        </p:txBody>
      </p:sp>
    </p:spTree>
    <p:extLst>
      <p:ext uri="{BB962C8B-B14F-4D97-AF65-F5344CB8AC3E}">
        <p14:creationId xmlns:p14="http://schemas.microsoft.com/office/powerpoint/2010/main" val="8983252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BDFF019-B73E-50FD-CA80-8D91330BC7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873" y="962773"/>
            <a:ext cx="5562600" cy="21195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3FE8552-EB9A-4726-1FD4-46A229B2AD6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0975"/>
          <a:stretch/>
        </p:blipFill>
        <p:spPr>
          <a:xfrm>
            <a:off x="6417529" y="554997"/>
            <a:ext cx="5364892" cy="30672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7D6C1D2-7CC8-14E6-B04E-E8437D98D409}"/>
              </a:ext>
            </a:extLst>
          </p:cNvPr>
          <p:cNvSpPr txBox="1"/>
          <p:nvPr/>
        </p:nvSpPr>
        <p:spPr>
          <a:xfrm>
            <a:off x="7381491" y="3722597"/>
            <a:ext cx="34369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FR"/>
            </a:defPPr>
          </a:lstStyle>
          <a:p>
            <a:r>
              <a:rPr lang="en-FR" dirty="0"/>
              <a:t>ResNet50 pre-trained + fine tuning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29D227-6AC1-E679-3F0A-DF8101929AA2}"/>
              </a:ext>
            </a:extLst>
          </p:cNvPr>
          <p:cNvSpPr txBox="1"/>
          <p:nvPr/>
        </p:nvSpPr>
        <p:spPr>
          <a:xfrm>
            <a:off x="612906" y="3244334"/>
            <a:ext cx="4760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dirty="0"/>
              <a:t>1st CNN model, low accuracy (arround 65%-68%)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E1AB18-7296-BFD6-C40B-CF40528B6A9D}"/>
              </a:ext>
            </a:extLst>
          </p:cNvPr>
          <p:cNvSpPr txBox="1"/>
          <p:nvPr/>
        </p:nvSpPr>
        <p:spPr>
          <a:xfrm>
            <a:off x="211873" y="223025"/>
            <a:ext cx="48284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3200" b="1" u="sng" dirty="0">
                <a:latin typeface="+mj-lt"/>
                <a:ea typeface="+mj-ea"/>
                <a:cs typeface="+mj-cs"/>
              </a:rPr>
              <a:t>Models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CB88EE9-1579-94C8-BD96-DAEC3706E2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691" y="4421286"/>
            <a:ext cx="5826309" cy="195463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C736792-C22D-B01E-C68B-DE7CC8499EA6}"/>
              </a:ext>
            </a:extLst>
          </p:cNvPr>
          <p:cNvSpPr txBox="1"/>
          <p:nvPr/>
        </p:nvSpPr>
        <p:spPr>
          <a:xfrm>
            <a:off x="6505826" y="4370582"/>
            <a:ext cx="5416483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dirty="0"/>
              <a:t>- 95%-98% accuracy !</a:t>
            </a:r>
            <a:br>
              <a:rPr lang="en-FR" dirty="0"/>
            </a:br>
            <a:br>
              <a:rPr lang="en-FR" dirty="0"/>
            </a:br>
            <a:r>
              <a:rPr lang="en-FR" dirty="0"/>
              <a:t>- Much more parameters</a:t>
            </a:r>
          </a:p>
          <a:p>
            <a:endParaRPr lang="en-FR" dirty="0"/>
          </a:p>
          <a:p>
            <a:r>
              <a:rPr lang="en-FR" dirty="0"/>
              <a:t>- Increase the accuracy WITHOUT doing overfitting! </a:t>
            </a:r>
          </a:p>
          <a:p>
            <a:endParaRPr lang="en-FR" dirty="0"/>
          </a:p>
          <a:p>
            <a:r>
              <a:rPr lang="en-FR" dirty="0"/>
              <a:t>- Keep an eye on loss value and implementing callbacks.</a:t>
            </a:r>
          </a:p>
        </p:txBody>
      </p:sp>
    </p:spTree>
    <p:extLst>
      <p:ext uri="{BB962C8B-B14F-4D97-AF65-F5344CB8AC3E}">
        <p14:creationId xmlns:p14="http://schemas.microsoft.com/office/powerpoint/2010/main" val="32883636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6D882-88D7-0359-B6E9-4CBB641CC5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26" y="67960"/>
            <a:ext cx="3566531" cy="638485"/>
          </a:xfrm>
        </p:spPr>
        <p:txBody>
          <a:bodyPr>
            <a:normAutofit fontScale="90000"/>
          </a:bodyPr>
          <a:lstStyle/>
          <a:p>
            <a:r>
              <a:rPr lang="en-FR" sz="3200" b="1" u="sng" dirty="0"/>
              <a:t>Enhanced CNN model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E4A96B-313D-DD80-5C6E-BB8A981531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22" y="755873"/>
            <a:ext cx="6889104" cy="464159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D92E451-1178-7E50-4782-E345C884DE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22" y="5397468"/>
            <a:ext cx="6889104" cy="141080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6D0E86F-5D11-F9D1-50A3-350DEB84FED9}"/>
              </a:ext>
            </a:extLst>
          </p:cNvPr>
          <p:cNvSpPr txBox="1"/>
          <p:nvPr/>
        </p:nvSpPr>
        <p:spPr>
          <a:xfrm>
            <a:off x="7184537" y="755873"/>
            <a:ext cx="4950941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dirty="0"/>
              <a:t>- Increase the number of epochs (30-50)</a:t>
            </a:r>
          </a:p>
          <a:p>
            <a:pPr algn="l"/>
            <a:endParaRPr lang="en-GB" dirty="0"/>
          </a:p>
          <a:p>
            <a:pPr algn="l"/>
            <a:r>
              <a:rPr lang="en-GB" dirty="0"/>
              <a:t>- Adding new Conv2D and Pooling2D layer.</a:t>
            </a:r>
          </a:p>
          <a:p>
            <a:pPr algn="l"/>
            <a:endParaRPr lang="en-GB" dirty="0"/>
          </a:p>
          <a:p>
            <a:pPr algn="l"/>
            <a:r>
              <a:rPr lang="en-GB" dirty="0"/>
              <a:t>- Adding a dropout layer for regularization (avoid overfitting by disabling some neurons)</a:t>
            </a:r>
          </a:p>
          <a:p>
            <a:pPr algn="l"/>
            <a:endParaRPr lang="en-GB" dirty="0"/>
          </a:p>
          <a:p>
            <a:pPr algn="l"/>
            <a:r>
              <a:rPr lang="en-GB" dirty="0"/>
              <a:t>- Adding early stopping </a:t>
            </a:r>
            <a:r>
              <a:rPr lang="en-GB" dirty="0" err="1"/>
              <a:t>callback</a:t>
            </a:r>
            <a:r>
              <a:rPr lang="en-GB" dirty="0"/>
              <a:t> improved to avoid overfitting</a:t>
            </a:r>
          </a:p>
          <a:p>
            <a:pPr algn="l"/>
            <a:endParaRPr lang="en-GB" dirty="0"/>
          </a:p>
          <a:p>
            <a:pPr algn="l"/>
            <a:r>
              <a:rPr lang="en-GB" dirty="0"/>
              <a:t>- Tried other optimizers (such as SGD &amp; RMSprop) but Adam still the best.</a:t>
            </a:r>
          </a:p>
          <a:p>
            <a:pPr algn="l"/>
            <a:endParaRPr lang="en-GB" dirty="0"/>
          </a:p>
          <a:p>
            <a:pPr algn="l"/>
            <a:r>
              <a:rPr lang="en-GB" dirty="0"/>
              <a:t>- Adding adaptive learning rate </a:t>
            </a:r>
            <a:r>
              <a:rPr lang="en-GB" dirty="0" err="1"/>
              <a:t>callback</a:t>
            </a:r>
            <a:r>
              <a:rPr lang="en-GB" dirty="0"/>
              <a:t>, it adjusts the learning rate according to the loss value</a:t>
            </a:r>
          </a:p>
          <a:p>
            <a:pPr algn="l"/>
            <a:endParaRPr lang="en-GB" dirty="0"/>
          </a:p>
          <a:p>
            <a:pPr algn="l"/>
            <a:r>
              <a:rPr lang="en-GB" dirty="0"/>
              <a:t>- Changed kernel size 3 -&gt; 4 -&gt; improvements </a:t>
            </a:r>
            <a:br>
              <a:rPr lang="en-GB" dirty="0"/>
            </a:br>
            <a:r>
              <a:rPr lang="en-GB" dirty="0"/>
              <a:t>+ tried to change input image -&gt; worse</a:t>
            </a:r>
          </a:p>
          <a:p>
            <a:pPr algn="l"/>
            <a:endParaRPr lang="en-GB" dirty="0"/>
          </a:p>
          <a:p>
            <a:pPr algn="l"/>
            <a:r>
              <a:rPr lang="en-GB" dirty="0"/>
              <a:t>- Adding Batch Normalization to normalize the layers" inputs</a:t>
            </a:r>
          </a:p>
        </p:txBody>
      </p:sp>
    </p:spTree>
    <p:extLst>
      <p:ext uri="{BB962C8B-B14F-4D97-AF65-F5344CB8AC3E}">
        <p14:creationId xmlns:p14="http://schemas.microsoft.com/office/powerpoint/2010/main" val="7483662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of loss and train accuracy&#10;&#10;Description automatically generated">
            <a:extLst>
              <a:ext uri="{FF2B5EF4-FFF2-40B4-BE49-F238E27FC236}">
                <a16:creationId xmlns:a16="http://schemas.microsoft.com/office/drawing/2014/main" id="{1A677EED-9C9E-5E21-BDC3-4DFFE730B7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0417" y="2490768"/>
            <a:ext cx="9171166" cy="34597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72C71D2-0856-6FA7-D1AA-FDEDCFFB34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749" y="907469"/>
            <a:ext cx="11126501" cy="952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2006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9FF59-21FD-7432-4052-BE4CE1EBCC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918" y="97496"/>
            <a:ext cx="2061117" cy="69424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FR" sz="3200" b="1" u="sng" dirty="0"/>
              <a:t>Preditions</a:t>
            </a:r>
          </a:p>
        </p:txBody>
      </p:sp>
      <p:pic>
        <p:nvPicPr>
          <p:cNvPr id="3" name="Picture 2" descr="A collage of different types of tires&#10;&#10;Description automatically generated">
            <a:extLst>
              <a:ext uri="{FF2B5EF4-FFF2-40B4-BE49-F238E27FC236}">
                <a16:creationId xmlns:a16="http://schemas.microsoft.com/office/drawing/2014/main" id="{82D391D8-E99E-2C06-7A85-C85677AB74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988" y="1545270"/>
            <a:ext cx="6559684" cy="4311833"/>
          </a:xfrm>
          <a:prstGeom prst="rect">
            <a:avLst/>
          </a:prstGeom>
        </p:spPr>
      </p:pic>
      <p:pic>
        <p:nvPicPr>
          <p:cNvPr id="4" name="Picture 3" descr="A chart of different colored squares&#10;&#10;Description automatically generated">
            <a:extLst>
              <a:ext uri="{FF2B5EF4-FFF2-40B4-BE49-F238E27FC236}">
                <a16:creationId xmlns:a16="http://schemas.microsoft.com/office/drawing/2014/main" id="{3DF71A7F-07AC-8255-3AC1-883C379F5E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2200" y="1898564"/>
            <a:ext cx="4158812" cy="3605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440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602</TotalTime>
  <Words>260</Words>
  <Application>Microsoft Macintosh PowerPoint</Application>
  <PresentationFormat>Widescreen</PresentationFormat>
  <Paragraphs>45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-apple-system</vt:lpstr>
      <vt:lpstr>Arial</vt:lpstr>
      <vt:lpstr>Calibri</vt:lpstr>
      <vt:lpstr>Calibri Light</vt:lpstr>
      <vt:lpstr>Courier New</vt:lpstr>
      <vt:lpstr>Office Theme</vt:lpstr>
      <vt:lpstr>Tyre Quality Classification</vt:lpstr>
      <vt:lpstr>PowerPoint Presentation</vt:lpstr>
      <vt:lpstr>PowerPoint Presentation</vt:lpstr>
      <vt:lpstr>PowerPoint Presentation</vt:lpstr>
      <vt:lpstr>PowerPoint Presentation</vt:lpstr>
      <vt:lpstr>Enhanced CNN model</vt:lpstr>
      <vt:lpstr>PowerPoint Presentation</vt:lpstr>
      <vt:lpstr>Preditions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Tyre Quality Classification</dc:title>
  <dc:creator>Hugo BESCH</dc:creator>
  <cp:lastModifiedBy>Hugo BESCH</cp:lastModifiedBy>
  <cp:revision>15</cp:revision>
  <dcterms:created xsi:type="dcterms:W3CDTF">2024-01-04T15:45:24Z</dcterms:created>
  <dcterms:modified xsi:type="dcterms:W3CDTF">2024-01-05T23:08:38Z</dcterms:modified>
</cp:coreProperties>
</file>